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34"/>
  </p:handoutMasterIdLst>
  <p:sldIdLst>
    <p:sldId id="256" r:id="rId2"/>
    <p:sldId id="308" r:id="rId3"/>
    <p:sldId id="309" r:id="rId4"/>
    <p:sldId id="304" r:id="rId5"/>
    <p:sldId id="287" r:id="rId6"/>
    <p:sldId id="297" r:id="rId7"/>
    <p:sldId id="263" r:id="rId8"/>
    <p:sldId id="266" r:id="rId9"/>
    <p:sldId id="305" r:id="rId10"/>
    <p:sldId id="286" r:id="rId11"/>
    <p:sldId id="289" r:id="rId12"/>
    <p:sldId id="279" r:id="rId13"/>
    <p:sldId id="291" r:id="rId14"/>
    <p:sldId id="290" r:id="rId15"/>
    <p:sldId id="280" r:id="rId16"/>
    <p:sldId id="310" r:id="rId17"/>
    <p:sldId id="294" r:id="rId18"/>
    <p:sldId id="295" r:id="rId19"/>
    <p:sldId id="292" r:id="rId20"/>
    <p:sldId id="313" r:id="rId21"/>
    <p:sldId id="277" r:id="rId22"/>
    <p:sldId id="281" r:id="rId23"/>
    <p:sldId id="296" r:id="rId24"/>
    <p:sldId id="275" r:id="rId25"/>
    <p:sldId id="314" r:id="rId26"/>
    <p:sldId id="311" r:id="rId27"/>
    <p:sldId id="316" r:id="rId28"/>
    <p:sldId id="278" r:id="rId29"/>
    <p:sldId id="303" r:id="rId30"/>
    <p:sldId id="317" r:id="rId31"/>
    <p:sldId id="318" r:id="rId32"/>
    <p:sldId id="31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432"/>
    <a:srgbClr val="E40214"/>
    <a:srgbClr val="E30030"/>
    <a:srgbClr val="E40232"/>
    <a:srgbClr val="627077"/>
    <a:srgbClr val="F26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666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4CE21F5-9226-4F76-B2E8-4AA9787317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0254927-45D8-4023-AB9A-C92D0090E1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AB5E4-4C29-4DF6-B9CC-6612DB7378A9}" type="datetimeFigureOut">
              <a:rPr lang="cs-CZ" smtClean="0"/>
              <a:t>26.09.2024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81EF868-1C34-4E20-A42D-DC6252B93D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378B9A-5C81-4DC2-A9E1-DA127C6B12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8C3F8-10AC-4C5D-875A-9F483C1D2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872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avní nadp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6B078BA-E678-4D4C-B574-FBF8B565FE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6099810"/>
            <a:ext cx="1653540" cy="760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80260" y="1644969"/>
            <a:ext cx="7909560" cy="1677352"/>
          </a:xfrm>
          <a:prstGeom prst="rect">
            <a:avLst/>
          </a:prstGeom>
          <a:solidFill>
            <a:schemeClr val="bg1">
              <a:alpha val="84000"/>
            </a:schemeClr>
          </a:solidFill>
          <a:ln w="66675" cap="sq">
            <a:solidFill>
              <a:schemeClr val="bg1">
                <a:lumMod val="85000"/>
                <a:alpha val="36000"/>
              </a:schemeClr>
            </a:solidFill>
            <a:miter lim="800000"/>
          </a:ln>
        </p:spPr>
        <p:txBody>
          <a:bodyPr lIns="72000" tIns="324000" rIns="72000" anchor="t" anchorCtr="1">
            <a:normAutofit/>
          </a:bodyPr>
          <a:lstStyle>
            <a:lvl1pPr>
              <a:defRPr sz="4800" b="1">
                <a:solidFill>
                  <a:srgbClr val="E40214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PREZENTACE</a:t>
            </a:r>
            <a:endParaRPr lang="en-US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72B9A0E-F9D6-4196-A335-5180BC27CC96}"/>
              </a:ext>
            </a:extLst>
          </p:cNvPr>
          <p:cNvSpPr/>
          <p:nvPr userDrawn="1"/>
        </p:nvSpPr>
        <p:spPr>
          <a:xfrm>
            <a:off x="0" y="6035040"/>
            <a:ext cx="12192000" cy="83820"/>
          </a:xfrm>
          <a:prstGeom prst="rect">
            <a:avLst/>
          </a:prstGeom>
          <a:solidFill>
            <a:srgbClr val="E40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E2D1582-764C-435D-A78C-5D12DA0E5485}"/>
              </a:ext>
            </a:extLst>
          </p:cNvPr>
          <p:cNvSpPr txBox="1"/>
          <p:nvPr userDrawn="1"/>
        </p:nvSpPr>
        <p:spPr>
          <a:xfrm>
            <a:off x="-1554480" y="6351211"/>
            <a:ext cx="6400800" cy="30777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nemocnice T. Bati, a. s.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7B806BF5-393D-4709-AC31-0434B78B2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9446" y="2645093"/>
            <a:ext cx="5691188" cy="677228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endParaRPr lang="cs-CZ" dirty="0"/>
          </a:p>
        </p:txBody>
      </p:sp>
      <p:sp>
        <p:nvSpPr>
          <p:cNvPr id="19" name="Zástupný symbol pro text 16">
            <a:extLst>
              <a:ext uri="{FF2B5EF4-FFF2-40B4-BE49-F238E27FC236}">
                <a16:creationId xmlns:a16="http://schemas.microsoft.com/office/drawing/2014/main" id="{E72FEA16-952E-43C9-B8BF-0524669755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9446" y="3757613"/>
            <a:ext cx="5691188" cy="677228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18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27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510539"/>
            <a:ext cx="11186160" cy="754381"/>
          </a:xfrm>
          <a:prstGeom prst="rect">
            <a:avLst/>
          </a:prstGeom>
          <a:solidFill>
            <a:srgbClr val="E30030"/>
          </a:solidFill>
        </p:spPr>
        <p:txBody>
          <a:bodyPr lIns="216000" tIns="144000" rIns="36000" anchor="ctr" anchorCtr="0"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9A60-197B-43DD-9F07-758C6EDBF32E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1F9D6D8-112C-4EF7-87D0-CBF932EB9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5900" y="-10259"/>
            <a:ext cx="6617970" cy="68725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0BE1100-07CB-40B0-8D90-17FFF06BAE79}"/>
              </a:ext>
            </a:extLst>
          </p:cNvPr>
          <p:cNvSpPr txBox="1"/>
          <p:nvPr userDrawn="1"/>
        </p:nvSpPr>
        <p:spPr>
          <a:xfrm>
            <a:off x="-1554480" y="6351211"/>
            <a:ext cx="6400800" cy="30777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nemocnice T. Bati, a. s.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ástupný symbol pro text 19">
            <a:extLst>
              <a:ext uri="{FF2B5EF4-FFF2-40B4-BE49-F238E27FC236}">
                <a16:creationId xmlns:a16="http://schemas.microsoft.com/office/drawing/2014/main" id="{ACF6D213-312A-4C98-AB74-37BEB8D5D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20" y="1592650"/>
            <a:ext cx="11010900" cy="858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  <p:sp>
        <p:nvSpPr>
          <p:cNvPr id="22" name="Zástupný symbol pro text 19">
            <a:extLst>
              <a:ext uri="{FF2B5EF4-FFF2-40B4-BE49-F238E27FC236}">
                <a16:creationId xmlns:a16="http://schemas.microsoft.com/office/drawing/2014/main" id="{BA515AD4-9E97-4100-A914-4E81FC06A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020" y="5401941"/>
            <a:ext cx="11010900" cy="49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r>
              <a:rPr lang="cs-CZ" sz="2800" b="0" dirty="0">
                <a:solidFill>
                  <a:schemeClr val="bg2">
                    <a:lumMod val="90000"/>
                  </a:schemeClr>
                </a:solidFill>
              </a:rPr>
              <a:t>|</a:t>
            </a:r>
            <a:r>
              <a:rPr lang="cs-CZ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Zde napište p</a:t>
            </a:r>
            <a:r>
              <a:rPr lang="cs-CZ" i="1" dirty="0">
                <a:solidFill>
                  <a:schemeClr val="bg2">
                    <a:lumMod val="75000"/>
                  </a:schemeClr>
                </a:solidFill>
              </a:rPr>
              <a:t>oznámku…</a:t>
            </a:r>
          </a:p>
        </p:txBody>
      </p:sp>
      <p:sp>
        <p:nvSpPr>
          <p:cNvPr id="32" name="Zástupný symbol pro text 19">
            <a:extLst>
              <a:ext uri="{FF2B5EF4-FFF2-40B4-BE49-F238E27FC236}">
                <a16:creationId xmlns:a16="http://schemas.microsoft.com/office/drawing/2014/main" id="{5110293E-B8D0-4951-8DCB-C3460C3642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1020" y="2619293"/>
            <a:ext cx="3497580" cy="414587"/>
          </a:xfrm>
          <a:prstGeom prst="rect">
            <a:avLst/>
          </a:prstGeom>
          <a:solidFill>
            <a:srgbClr val="E30030"/>
          </a:solidFill>
        </p:spPr>
        <p:txBody>
          <a:bodyPr anchor="ctr" anchorCtr="0"/>
          <a:lstStyle>
            <a:lvl1pPr marL="0" indent="0">
              <a:buNone/>
              <a:defRPr lang="cs-CZ" sz="18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  <p:sp>
        <p:nvSpPr>
          <p:cNvPr id="33" name="Zástupný symbol pro text 19">
            <a:extLst>
              <a:ext uri="{FF2B5EF4-FFF2-40B4-BE49-F238E27FC236}">
                <a16:creationId xmlns:a16="http://schemas.microsoft.com/office/drawing/2014/main" id="{668FE74E-200A-4A14-9E2F-83C237D46A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0" y="3237632"/>
            <a:ext cx="11010900" cy="2023535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24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0287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20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485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16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943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16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První úroveň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Druhá úroveň</a:t>
            </a:r>
          </a:p>
          <a:p>
            <a:pPr marL="1485900" marR="0" lvl="2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Třetí úroveň</a:t>
            </a:r>
          </a:p>
          <a:p>
            <a:pPr marL="1943100" marR="0" lvl="3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Čtvrtá úroveň</a:t>
            </a:r>
          </a:p>
          <a:p>
            <a:pPr marL="2057400" marR="0" lvl="4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Pátá úroveň</a:t>
            </a:r>
          </a:p>
          <a:p>
            <a:pPr marL="1943100" marR="0" lvl="3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sz="1600" b="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33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510539"/>
            <a:ext cx="11186160" cy="754381"/>
          </a:xfrm>
          <a:prstGeom prst="rect">
            <a:avLst/>
          </a:prstGeom>
          <a:solidFill>
            <a:srgbClr val="E30030"/>
          </a:solidFill>
        </p:spPr>
        <p:txBody>
          <a:bodyPr lIns="216000" tIns="144000" rIns="36000" anchor="ctr" anchorCtr="0"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9A60-197B-43DD-9F07-758C6EDBF32E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1F9D6D8-112C-4EF7-87D0-CBF932EB9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5900" y="-10259"/>
            <a:ext cx="6617970" cy="68725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0BE1100-07CB-40B0-8D90-17FFF06BAE79}"/>
              </a:ext>
            </a:extLst>
          </p:cNvPr>
          <p:cNvSpPr txBox="1"/>
          <p:nvPr userDrawn="1"/>
        </p:nvSpPr>
        <p:spPr>
          <a:xfrm>
            <a:off x="-1554480" y="6351211"/>
            <a:ext cx="6400800" cy="30777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nemocnice T. Bati, a. s.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ástupný symbol pro text 19">
            <a:extLst>
              <a:ext uri="{FF2B5EF4-FFF2-40B4-BE49-F238E27FC236}">
                <a16:creationId xmlns:a16="http://schemas.microsoft.com/office/drawing/2014/main" id="{ACF6D213-312A-4C98-AB74-37BEB8D5D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20" y="1592650"/>
            <a:ext cx="11010900" cy="36685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  <p:sp>
        <p:nvSpPr>
          <p:cNvPr id="22" name="Zástupný symbol pro text 19">
            <a:extLst>
              <a:ext uri="{FF2B5EF4-FFF2-40B4-BE49-F238E27FC236}">
                <a16:creationId xmlns:a16="http://schemas.microsoft.com/office/drawing/2014/main" id="{BA515AD4-9E97-4100-A914-4E81FC06A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020" y="5401941"/>
            <a:ext cx="11010900" cy="49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r>
              <a:rPr lang="cs-CZ" sz="2800" b="0" dirty="0">
                <a:solidFill>
                  <a:schemeClr val="bg2">
                    <a:lumMod val="90000"/>
                  </a:schemeClr>
                </a:solidFill>
              </a:rPr>
              <a:t>|</a:t>
            </a:r>
            <a:r>
              <a:rPr lang="cs-CZ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Zde napište p</a:t>
            </a:r>
            <a:r>
              <a:rPr lang="cs-CZ" i="1" dirty="0">
                <a:solidFill>
                  <a:schemeClr val="bg2">
                    <a:lumMod val="75000"/>
                  </a:schemeClr>
                </a:solidFill>
              </a:rPr>
              <a:t>oznámku…</a:t>
            </a:r>
          </a:p>
        </p:txBody>
      </p:sp>
    </p:spTree>
    <p:extLst>
      <p:ext uri="{BB962C8B-B14F-4D97-AF65-F5344CB8AC3E}">
        <p14:creationId xmlns:p14="http://schemas.microsoft.com/office/powerpoint/2010/main" val="389139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510539"/>
            <a:ext cx="5730240" cy="754381"/>
          </a:xfrm>
          <a:prstGeom prst="rect">
            <a:avLst/>
          </a:prstGeom>
          <a:solidFill>
            <a:srgbClr val="E30030"/>
          </a:solidFill>
        </p:spPr>
        <p:txBody>
          <a:bodyPr lIns="216000" tIns="144000" rIns="36000" anchor="ctr" anchorCtr="0"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9A60-197B-43DD-9F07-758C6EDBF32E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1F9D6D8-112C-4EF7-87D0-CBF932EB9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5900" y="-10259"/>
            <a:ext cx="6617970" cy="68725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0BE1100-07CB-40B0-8D90-17FFF06BAE79}"/>
              </a:ext>
            </a:extLst>
          </p:cNvPr>
          <p:cNvSpPr txBox="1"/>
          <p:nvPr userDrawn="1"/>
        </p:nvSpPr>
        <p:spPr>
          <a:xfrm>
            <a:off x="-1554480" y="6351211"/>
            <a:ext cx="6400800" cy="30777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nemocnice T. Bati, a. s.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ástupný symbol pro text 19">
            <a:extLst>
              <a:ext uri="{FF2B5EF4-FFF2-40B4-BE49-F238E27FC236}">
                <a16:creationId xmlns:a16="http://schemas.microsoft.com/office/drawing/2014/main" id="{ACF6D213-312A-4C98-AB74-37BEB8D5D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20" y="1592650"/>
            <a:ext cx="11010900" cy="36685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  <p:sp>
        <p:nvSpPr>
          <p:cNvPr id="22" name="Zástupný symbol pro text 19">
            <a:extLst>
              <a:ext uri="{FF2B5EF4-FFF2-40B4-BE49-F238E27FC236}">
                <a16:creationId xmlns:a16="http://schemas.microsoft.com/office/drawing/2014/main" id="{BA515AD4-9E97-4100-A914-4E81FC06A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020" y="5401941"/>
            <a:ext cx="11010900" cy="49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r>
              <a:rPr lang="cs-CZ" sz="2800" b="0" dirty="0">
                <a:solidFill>
                  <a:schemeClr val="bg2">
                    <a:lumMod val="90000"/>
                  </a:schemeClr>
                </a:solidFill>
              </a:rPr>
              <a:t>|</a:t>
            </a:r>
            <a:r>
              <a:rPr lang="cs-CZ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Zde napište p</a:t>
            </a:r>
            <a:r>
              <a:rPr lang="cs-CZ" i="1" dirty="0">
                <a:solidFill>
                  <a:schemeClr val="bg2">
                    <a:lumMod val="75000"/>
                  </a:schemeClr>
                </a:solidFill>
              </a:rPr>
              <a:t>oznámku…</a:t>
            </a:r>
          </a:p>
        </p:txBody>
      </p:sp>
    </p:spTree>
    <p:extLst>
      <p:ext uri="{BB962C8B-B14F-4D97-AF65-F5344CB8AC3E}">
        <p14:creationId xmlns:p14="http://schemas.microsoft.com/office/powerpoint/2010/main" val="400105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510539"/>
            <a:ext cx="5730240" cy="754381"/>
          </a:xfrm>
          <a:prstGeom prst="rect">
            <a:avLst/>
          </a:prstGeom>
          <a:solidFill>
            <a:srgbClr val="E30030"/>
          </a:solidFill>
        </p:spPr>
        <p:txBody>
          <a:bodyPr lIns="216000" tIns="144000" rIns="36000" anchor="ctr" anchorCtr="0"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9A60-197B-43DD-9F07-758C6EDBF32E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1F9D6D8-112C-4EF7-87D0-CBF932EB9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5900" y="-10259"/>
            <a:ext cx="6617970" cy="68725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0BE1100-07CB-40B0-8D90-17FFF06BAE79}"/>
              </a:ext>
            </a:extLst>
          </p:cNvPr>
          <p:cNvSpPr txBox="1"/>
          <p:nvPr userDrawn="1"/>
        </p:nvSpPr>
        <p:spPr>
          <a:xfrm>
            <a:off x="-1554480" y="6351211"/>
            <a:ext cx="6400800" cy="30777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nemocnice T. Bati, a. s.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ástupný symbol pro text 19">
            <a:extLst>
              <a:ext uri="{FF2B5EF4-FFF2-40B4-BE49-F238E27FC236}">
                <a16:creationId xmlns:a16="http://schemas.microsoft.com/office/drawing/2014/main" id="{ACF6D213-312A-4C98-AB74-37BEB8D5D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20" y="1592650"/>
            <a:ext cx="11010900" cy="1504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  <p:sp>
        <p:nvSpPr>
          <p:cNvPr id="22" name="Zástupný symbol pro text 19">
            <a:extLst>
              <a:ext uri="{FF2B5EF4-FFF2-40B4-BE49-F238E27FC236}">
                <a16:creationId xmlns:a16="http://schemas.microsoft.com/office/drawing/2014/main" id="{BA515AD4-9E97-4100-A914-4E81FC06A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020" y="5401941"/>
            <a:ext cx="11010900" cy="49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r>
              <a:rPr lang="cs-CZ" sz="2800" b="0" dirty="0">
                <a:solidFill>
                  <a:schemeClr val="bg2">
                    <a:lumMod val="90000"/>
                  </a:schemeClr>
                </a:solidFill>
              </a:rPr>
              <a:t>|</a:t>
            </a:r>
            <a:r>
              <a:rPr lang="cs-CZ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Zde napište p</a:t>
            </a:r>
            <a:r>
              <a:rPr lang="cs-CZ" i="1" dirty="0">
                <a:solidFill>
                  <a:schemeClr val="bg2">
                    <a:lumMod val="75000"/>
                  </a:schemeClr>
                </a:solidFill>
              </a:rPr>
              <a:t>oznámku…</a:t>
            </a:r>
          </a:p>
        </p:txBody>
      </p:sp>
      <p:sp>
        <p:nvSpPr>
          <p:cNvPr id="33" name="Zástupný symbol pro text 19">
            <a:extLst>
              <a:ext uri="{FF2B5EF4-FFF2-40B4-BE49-F238E27FC236}">
                <a16:creationId xmlns:a16="http://schemas.microsoft.com/office/drawing/2014/main" id="{668FE74E-200A-4A14-9E2F-83C237D46A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0" y="3237633"/>
            <a:ext cx="11010900" cy="2023535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24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028700" marR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20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485900" marR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16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943100" marR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16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700"/>
              </a:spcBef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První úroveň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Druhá úroveň</a:t>
            </a:r>
          </a:p>
          <a:p>
            <a:pPr marL="1485900" marR="0" lvl="2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Třetí úroveň</a:t>
            </a:r>
          </a:p>
          <a:p>
            <a:pPr marL="1943100" marR="0" lvl="3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Čtvrtá úroveň</a:t>
            </a:r>
          </a:p>
          <a:p>
            <a:pPr marL="2057400" marR="0" lvl="4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Pátá úroveň</a:t>
            </a:r>
          </a:p>
          <a:p>
            <a:pPr marL="1943100" marR="0" lvl="3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sz="1600" b="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510539"/>
            <a:ext cx="11186160" cy="754381"/>
          </a:xfrm>
          <a:prstGeom prst="rect">
            <a:avLst/>
          </a:prstGeom>
          <a:solidFill>
            <a:srgbClr val="E30030"/>
          </a:solidFill>
        </p:spPr>
        <p:txBody>
          <a:bodyPr lIns="216000" tIns="144000" rIns="36000" anchor="ctr" anchorCtr="0"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9A60-197B-43DD-9F07-758C6EDBF32E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1F9D6D8-112C-4EF7-87D0-CBF932EB9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5900" y="-10259"/>
            <a:ext cx="6617970" cy="68725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0BE1100-07CB-40B0-8D90-17FFF06BAE79}"/>
              </a:ext>
            </a:extLst>
          </p:cNvPr>
          <p:cNvSpPr txBox="1"/>
          <p:nvPr userDrawn="1"/>
        </p:nvSpPr>
        <p:spPr>
          <a:xfrm>
            <a:off x="-1554480" y="6351211"/>
            <a:ext cx="6400800" cy="30777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nemocnice T. Bati, a. s.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ástupný symbol pro text 19">
            <a:extLst>
              <a:ext uri="{FF2B5EF4-FFF2-40B4-BE49-F238E27FC236}">
                <a16:creationId xmlns:a16="http://schemas.microsoft.com/office/drawing/2014/main" id="{ACF6D213-312A-4C98-AB74-37BEB8D5D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20" y="1592650"/>
            <a:ext cx="11010900" cy="1504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  <p:sp>
        <p:nvSpPr>
          <p:cNvPr id="22" name="Zástupný symbol pro text 19">
            <a:extLst>
              <a:ext uri="{FF2B5EF4-FFF2-40B4-BE49-F238E27FC236}">
                <a16:creationId xmlns:a16="http://schemas.microsoft.com/office/drawing/2014/main" id="{BA515AD4-9E97-4100-A914-4E81FC06A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020" y="5401941"/>
            <a:ext cx="11010900" cy="49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r>
              <a:rPr lang="cs-CZ" sz="2800" b="0" dirty="0">
                <a:solidFill>
                  <a:schemeClr val="bg2">
                    <a:lumMod val="90000"/>
                  </a:schemeClr>
                </a:solidFill>
              </a:rPr>
              <a:t>|</a:t>
            </a:r>
            <a:r>
              <a:rPr lang="cs-CZ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Zde napište p</a:t>
            </a:r>
            <a:r>
              <a:rPr lang="cs-CZ" i="1" dirty="0">
                <a:solidFill>
                  <a:schemeClr val="bg2">
                    <a:lumMod val="75000"/>
                  </a:schemeClr>
                </a:solidFill>
              </a:rPr>
              <a:t>oznámku…</a:t>
            </a:r>
          </a:p>
        </p:txBody>
      </p:sp>
      <p:sp>
        <p:nvSpPr>
          <p:cNvPr id="33" name="Zástupný symbol pro text 19">
            <a:extLst>
              <a:ext uri="{FF2B5EF4-FFF2-40B4-BE49-F238E27FC236}">
                <a16:creationId xmlns:a16="http://schemas.microsoft.com/office/drawing/2014/main" id="{668FE74E-200A-4A14-9E2F-83C237D46A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0" y="3237633"/>
            <a:ext cx="11010900" cy="2023535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24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0287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20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485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16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943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16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První úroveň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Druhá úroveň</a:t>
            </a:r>
          </a:p>
          <a:p>
            <a:pPr marL="1485900" marR="0" lvl="2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Třetí úroveň</a:t>
            </a:r>
          </a:p>
          <a:p>
            <a:pPr marL="1943100" marR="0" lvl="3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Čtvrtá úroveň</a:t>
            </a:r>
          </a:p>
          <a:p>
            <a:pPr marL="2057400" marR="0" lvl="4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Pátá úroveň</a:t>
            </a:r>
          </a:p>
          <a:p>
            <a:pPr marL="1943100" marR="0" lvl="3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sz="1600" b="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44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E0BE1100-07CB-40B0-8D90-17FFF06BAE79}"/>
              </a:ext>
            </a:extLst>
          </p:cNvPr>
          <p:cNvSpPr txBox="1"/>
          <p:nvPr userDrawn="1"/>
        </p:nvSpPr>
        <p:spPr>
          <a:xfrm>
            <a:off x="-1554480" y="6351211"/>
            <a:ext cx="6400800" cy="30777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nemocnice T. Bati, a. s.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symbol pro text 19">
            <a:extLst>
              <a:ext uri="{FF2B5EF4-FFF2-40B4-BE49-F238E27FC236}">
                <a16:creationId xmlns:a16="http://schemas.microsoft.com/office/drawing/2014/main" id="{1A7FF18E-FA64-491D-905B-634D4E917F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20" y="1592650"/>
            <a:ext cx="5554980" cy="3649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BBEB31-C06A-4E7F-886F-D0DE0DAC1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10539"/>
            <a:ext cx="5730240" cy="754381"/>
          </a:xfrm>
          <a:prstGeom prst="rect">
            <a:avLst/>
          </a:prstGeom>
          <a:solidFill>
            <a:srgbClr val="E30030"/>
          </a:solidFill>
        </p:spPr>
        <p:txBody>
          <a:bodyPr lIns="216000" tIns="144000" rIns="36000" anchor="ctr" anchorCtr="0"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Zástupný symbol pro text 19">
            <a:extLst>
              <a:ext uri="{FF2B5EF4-FFF2-40B4-BE49-F238E27FC236}">
                <a16:creationId xmlns:a16="http://schemas.microsoft.com/office/drawing/2014/main" id="{411B2F3F-D300-475D-B61D-41B308234F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020" y="5401941"/>
            <a:ext cx="5554980" cy="49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r>
              <a:rPr lang="cs-CZ" sz="2800" b="0" dirty="0">
                <a:solidFill>
                  <a:schemeClr val="bg2">
                    <a:lumMod val="90000"/>
                  </a:schemeClr>
                </a:solidFill>
              </a:rPr>
              <a:t>|</a:t>
            </a:r>
            <a:r>
              <a:rPr lang="cs-CZ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Zde napište p</a:t>
            </a:r>
            <a:r>
              <a:rPr lang="cs-CZ" i="1" dirty="0">
                <a:solidFill>
                  <a:schemeClr val="bg2">
                    <a:lumMod val="75000"/>
                  </a:schemeClr>
                </a:solidFill>
              </a:rPr>
              <a:t>oznámku…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DA4A59-C7FB-4E0A-925F-DF498536DD8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78563" y="511175"/>
            <a:ext cx="5577173" cy="5241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778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E0BE1100-07CB-40B0-8D90-17FFF06BAE79}"/>
              </a:ext>
            </a:extLst>
          </p:cNvPr>
          <p:cNvSpPr txBox="1"/>
          <p:nvPr userDrawn="1"/>
        </p:nvSpPr>
        <p:spPr>
          <a:xfrm>
            <a:off x="-1554480" y="6351211"/>
            <a:ext cx="6400800" cy="30777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nemocnice T. Bati, a. s.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symbol pro text 19">
            <a:extLst>
              <a:ext uri="{FF2B5EF4-FFF2-40B4-BE49-F238E27FC236}">
                <a16:creationId xmlns:a16="http://schemas.microsoft.com/office/drawing/2014/main" id="{1A7FF18E-FA64-491D-905B-634D4E917F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20" y="1592650"/>
            <a:ext cx="5554980" cy="3649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BBEB31-C06A-4E7F-886F-D0DE0DAC1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10539"/>
            <a:ext cx="5735950" cy="754381"/>
          </a:xfrm>
          <a:prstGeom prst="rect">
            <a:avLst/>
          </a:prstGeom>
          <a:solidFill>
            <a:srgbClr val="E30030"/>
          </a:solidFill>
        </p:spPr>
        <p:txBody>
          <a:bodyPr lIns="216000" tIns="144000" rIns="36000" anchor="ctr" anchorCtr="0"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Zástupný symbol pro text 19">
            <a:extLst>
              <a:ext uri="{FF2B5EF4-FFF2-40B4-BE49-F238E27FC236}">
                <a16:creationId xmlns:a16="http://schemas.microsoft.com/office/drawing/2014/main" id="{411B2F3F-D300-475D-B61D-41B308234F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020" y="5401941"/>
            <a:ext cx="11285220" cy="49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r>
              <a:rPr lang="cs-CZ" sz="2800" b="0" dirty="0">
                <a:solidFill>
                  <a:schemeClr val="bg2">
                    <a:lumMod val="90000"/>
                  </a:schemeClr>
                </a:solidFill>
              </a:rPr>
              <a:t>|</a:t>
            </a:r>
            <a:r>
              <a:rPr lang="cs-CZ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Zde napište p</a:t>
            </a:r>
            <a:r>
              <a:rPr lang="cs-CZ" i="1" dirty="0">
                <a:solidFill>
                  <a:schemeClr val="bg2">
                    <a:lumMod val="75000"/>
                  </a:schemeClr>
                </a:solidFill>
              </a:rPr>
              <a:t>oznámku…</a:t>
            </a:r>
          </a:p>
        </p:txBody>
      </p:sp>
      <p:sp>
        <p:nvSpPr>
          <p:cNvPr id="16" name="Zástupný symbol pro text 19">
            <a:extLst>
              <a:ext uri="{FF2B5EF4-FFF2-40B4-BE49-F238E27FC236}">
                <a16:creationId xmlns:a16="http://schemas.microsoft.com/office/drawing/2014/main" id="{1163D397-C372-4741-85EA-61576CCFAD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1260" y="510539"/>
            <a:ext cx="5379720" cy="4732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</p:spTree>
    <p:extLst>
      <p:ext uri="{BB962C8B-B14F-4D97-AF65-F5344CB8AC3E}">
        <p14:creationId xmlns:p14="http://schemas.microsoft.com/office/powerpoint/2010/main" val="158107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E0BE1100-07CB-40B0-8D90-17FFF06BAE79}"/>
              </a:ext>
            </a:extLst>
          </p:cNvPr>
          <p:cNvSpPr txBox="1"/>
          <p:nvPr userDrawn="1"/>
        </p:nvSpPr>
        <p:spPr>
          <a:xfrm>
            <a:off x="-1554480" y="6351211"/>
            <a:ext cx="6400800" cy="30777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nemocnice T. Bati, a. s.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symbol pro text 19">
            <a:extLst>
              <a:ext uri="{FF2B5EF4-FFF2-40B4-BE49-F238E27FC236}">
                <a16:creationId xmlns:a16="http://schemas.microsoft.com/office/drawing/2014/main" id="{1A7FF18E-FA64-491D-905B-634D4E917F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20" y="1592650"/>
            <a:ext cx="5554980" cy="3649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BBEB31-C06A-4E7F-886F-D0DE0DAC1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10539"/>
            <a:ext cx="11489976" cy="754381"/>
          </a:xfrm>
          <a:prstGeom prst="rect">
            <a:avLst/>
          </a:prstGeom>
          <a:solidFill>
            <a:srgbClr val="E30030"/>
          </a:solidFill>
        </p:spPr>
        <p:txBody>
          <a:bodyPr lIns="216000" tIns="144000" rIns="36000" anchor="ctr" anchorCtr="0"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Zástupný symbol pro text 19">
            <a:extLst>
              <a:ext uri="{FF2B5EF4-FFF2-40B4-BE49-F238E27FC236}">
                <a16:creationId xmlns:a16="http://schemas.microsoft.com/office/drawing/2014/main" id="{411B2F3F-D300-475D-B61D-41B308234F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020" y="5401941"/>
            <a:ext cx="5554980" cy="49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r>
              <a:rPr lang="cs-CZ" sz="2800" b="0" dirty="0">
                <a:solidFill>
                  <a:schemeClr val="bg2">
                    <a:lumMod val="90000"/>
                  </a:schemeClr>
                </a:solidFill>
              </a:rPr>
              <a:t>|</a:t>
            </a:r>
            <a:r>
              <a:rPr lang="cs-CZ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Zde napište p</a:t>
            </a:r>
            <a:r>
              <a:rPr lang="cs-CZ" i="1" dirty="0">
                <a:solidFill>
                  <a:schemeClr val="bg2">
                    <a:lumMod val="75000"/>
                  </a:schemeClr>
                </a:solidFill>
              </a:rPr>
              <a:t>oznámku…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DA4A59-C7FB-4E0A-925F-DF498536DD8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78563" y="1592650"/>
            <a:ext cx="5577173" cy="41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945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510539"/>
            <a:ext cx="5730240" cy="754381"/>
          </a:xfrm>
          <a:prstGeom prst="rect">
            <a:avLst/>
          </a:prstGeom>
          <a:solidFill>
            <a:srgbClr val="E30030"/>
          </a:solidFill>
        </p:spPr>
        <p:txBody>
          <a:bodyPr lIns="216000" tIns="144000" rIns="36000" anchor="ctr" anchorCtr="0"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9A60-197B-43DD-9F07-758C6EDBF32E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1F9D6D8-112C-4EF7-87D0-CBF932EB9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5900" y="-10259"/>
            <a:ext cx="6617970" cy="68725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0BE1100-07CB-40B0-8D90-17FFF06BAE79}"/>
              </a:ext>
            </a:extLst>
          </p:cNvPr>
          <p:cNvSpPr txBox="1"/>
          <p:nvPr userDrawn="1"/>
        </p:nvSpPr>
        <p:spPr>
          <a:xfrm>
            <a:off x="-1554480" y="6351211"/>
            <a:ext cx="6400800" cy="30777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nemocnice T. Bati, a. s.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ástupný symbol pro text 19">
            <a:extLst>
              <a:ext uri="{FF2B5EF4-FFF2-40B4-BE49-F238E27FC236}">
                <a16:creationId xmlns:a16="http://schemas.microsoft.com/office/drawing/2014/main" id="{ACF6D213-312A-4C98-AB74-37BEB8D5D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20" y="1592650"/>
            <a:ext cx="11010900" cy="858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  <p:sp>
        <p:nvSpPr>
          <p:cNvPr id="22" name="Zástupný symbol pro text 19">
            <a:extLst>
              <a:ext uri="{FF2B5EF4-FFF2-40B4-BE49-F238E27FC236}">
                <a16:creationId xmlns:a16="http://schemas.microsoft.com/office/drawing/2014/main" id="{BA515AD4-9E97-4100-A914-4E81FC06A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020" y="5401941"/>
            <a:ext cx="11010900" cy="49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800" b="0" i="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r>
              <a:rPr lang="cs-CZ" sz="2800" b="0" dirty="0">
                <a:solidFill>
                  <a:schemeClr val="bg2">
                    <a:lumMod val="90000"/>
                  </a:schemeClr>
                </a:solidFill>
              </a:rPr>
              <a:t>|</a:t>
            </a:r>
            <a:r>
              <a:rPr lang="cs-CZ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Zde napište p</a:t>
            </a:r>
            <a:r>
              <a:rPr lang="cs-CZ" i="1" dirty="0">
                <a:solidFill>
                  <a:schemeClr val="bg2">
                    <a:lumMod val="75000"/>
                  </a:schemeClr>
                </a:solidFill>
              </a:rPr>
              <a:t>oznámku…</a:t>
            </a:r>
          </a:p>
        </p:txBody>
      </p:sp>
      <p:sp>
        <p:nvSpPr>
          <p:cNvPr id="32" name="Zástupný symbol pro text 19">
            <a:extLst>
              <a:ext uri="{FF2B5EF4-FFF2-40B4-BE49-F238E27FC236}">
                <a16:creationId xmlns:a16="http://schemas.microsoft.com/office/drawing/2014/main" id="{5110293E-B8D0-4951-8DCB-C3460C3642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1020" y="2619293"/>
            <a:ext cx="3497580" cy="414587"/>
          </a:xfrm>
          <a:prstGeom prst="rect">
            <a:avLst/>
          </a:prstGeom>
          <a:solidFill>
            <a:srgbClr val="E30030"/>
          </a:solidFill>
        </p:spPr>
        <p:txBody>
          <a:bodyPr anchor="ctr" anchorCtr="0"/>
          <a:lstStyle>
            <a:lvl1pPr marL="0" indent="0">
              <a:buNone/>
              <a:defRPr lang="cs-CZ" sz="18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>
              <a:defRPr lang="cs-CZ" sz="18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endParaRPr lang="cs-CZ" i="0" dirty="0"/>
          </a:p>
        </p:txBody>
      </p:sp>
      <p:sp>
        <p:nvSpPr>
          <p:cNvPr id="33" name="Zástupný symbol pro text 19">
            <a:extLst>
              <a:ext uri="{FF2B5EF4-FFF2-40B4-BE49-F238E27FC236}">
                <a16:creationId xmlns:a16="http://schemas.microsoft.com/office/drawing/2014/main" id="{668FE74E-200A-4A14-9E2F-83C237D46A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0" y="3237632"/>
            <a:ext cx="11010900" cy="2023535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24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0287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20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485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16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943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 lang="cs-CZ" sz="1600" b="0" kern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lang="cs-CZ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První úroveň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Druhá úroveň</a:t>
            </a:r>
          </a:p>
          <a:p>
            <a:pPr marL="1485900" marR="0" lvl="2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Třetí úroveň</a:t>
            </a:r>
          </a:p>
          <a:p>
            <a:pPr marL="1943100" marR="0" lvl="3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Čtvrtá úroveň</a:t>
            </a:r>
          </a:p>
          <a:p>
            <a:pPr marL="2057400" marR="0" lvl="4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16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Pátá úroveň</a:t>
            </a:r>
          </a:p>
          <a:p>
            <a:pPr marL="1943100" marR="0" lvl="3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043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sz="1600" b="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78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3C17F-9731-418E-8800-FAF1B89BE7ED}" type="datetimeFigureOut">
              <a:rPr lang="cs-CZ" smtClean="0"/>
              <a:t>26.09.2024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49A60-197B-43DD-9F07-758C6EDBF32E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C85DBF9-F229-4050-B31C-DAB09B4C16A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6099810"/>
            <a:ext cx="1653540" cy="760718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A01ACB20-0B34-4531-8E14-036D0C627C31}"/>
              </a:ext>
            </a:extLst>
          </p:cNvPr>
          <p:cNvSpPr/>
          <p:nvPr userDrawn="1"/>
        </p:nvSpPr>
        <p:spPr>
          <a:xfrm>
            <a:off x="0" y="6035040"/>
            <a:ext cx="12192000" cy="83820"/>
          </a:xfrm>
          <a:prstGeom prst="rect">
            <a:avLst/>
          </a:prstGeom>
          <a:solidFill>
            <a:srgbClr val="E30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829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7" r:id="rId2"/>
    <p:sldLayoutId id="2147483698" r:id="rId3"/>
    <p:sldLayoutId id="2147483693" r:id="rId4"/>
    <p:sldLayoutId id="2147483694" r:id="rId5"/>
    <p:sldLayoutId id="2147483690" r:id="rId6"/>
    <p:sldLayoutId id="2147483696" r:id="rId7"/>
    <p:sldLayoutId id="2147483692" r:id="rId8"/>
    <p:sldLayoutId id="214748368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045CC-8B88-419C-9665-EAD787B7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649" y="1061049"/>
            <a:ext cx="8150096" cy="321538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dirty="0"/>
              <a:t>Nové instrumentárium      </a:t>
            </a:r>
            <a:br>
              <a:rPr lang="cs-CZ" sz="6000" dirty="0"/>
            </a:br>
            <a:r>
              <a:rPr lang="cs-CZ" sz="6000" dirty="0"/>
              <a:t>a </a:t>
            </a:r>
            <a:br>
              <a:rPr lang="cs-CZ" sz="6000" dirty="0"/>
            </a:br>
            <a:r>
              <a:rPr lang="cs-CZ" sz="6000" dirty="0"/>
              <a:t>MDR </a:t>
            </a:r>
            <a:br>
              <a:rPr lang="cs-CZ" sz="6000" dirty="0"/>
            </a:br>
            <a:endParaRPr lang="cs-CZ" sz="60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8130DE8-637E-497A-A659-1D373175B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7516" y="4425351"/>
            <a:ext cx="4938362" cy="752544"/>
          </a:xfrm>
        </p:spPr>
        <p:txBody>
          <a:bodyPr/>
          <a:lstStyle/>
          <a:p>
            <a:r>
              <a:rPr lang="cs-CZ" sz="1800" dirty="0"/>
              <a:t>Eva Sedláčková, Janka Bartíková</a:t>
            </a:r>
          </a:p>
          <a:p>
            <a:endParaRPr lang="cs-CZ" sz="1800" dirty="0"/>
          </a:p>
          <a:p>
            <a:r>
              <a:rPr lang="cs-CZ" sz="1200" dirty="0"/>
              <a:t>2024</a:t>
            </a:r>
          </a:p>
          <a:p>
            <a:pPr marL="228600" indent="-228600">
              <a:buAutoNum type="arabicPeriod"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04097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33BDBD-A92B-445F-AFDA-B6173F5008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Nejvěrnější přátelé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53AA3C3-9D7C-4157-B82D-6957191B48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88B05BE-EF17-446E-A32A-C001FD4F08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0B64DC-54B1-4770-9D94-85C81AD12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10" y="1292719"/>
            <a:ext cx="8402436" cy="472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6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31B780-1F09-440B-81ED-C1EF5D6CD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510539"/>
            <a:ext cx="11198167" cy="754381"/>
          </a:xfrm>
        </p:spPr>
        <p:txBody>
          <a:bodyPr/>
          <a:lstStyle/>
          <a:p>
            <a:r>
              <a:rPr lang="cs-CZ" dirty="0"/>
              <a:t>Podpora firmy </a:t>
            </a:r>
            <a:r>
              <a:rPr lang="cs-CZ" dirty="0" err="1"/>
              <a:t>Sophis</a:t>
            </a:r>
            <a:r>
              <a:rPr lang="cs-CZ" dirty="0"/>
              <a:t>, perfektně fungující program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1953F0F-8416-4987-AD39-3B338F4BC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48B8B04-EBA9-49B1-BE26-7288B256F2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643797-6625-4BEF-A169-D7F556963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6"/>
          <a:stretch/>
        </p:blipFill>
        <p:spPr>
          <a:xfrm>
            <a:off x="365364" y="1548302"/>
            <a:ext cx="4074953" cy="436691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B40C22D-932D-40F9-867D-D260EFE3DD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t="13414" r="14996" b="5726"/>
          <a:stretch/>
        </p:blipFill>
        <p:spPr>
          <a:xfrm>
            <a:off x="5037604" y="4204226"/>
            <a:ext cx="2717543" cy="169365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6CE7269-58C5-4185-9B8A-1390F18E2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t="144" r="-1230" b="15193"/>
          <a:stretch/>
        </p:blipFill>
        <p:spPr>
          <a:xfrm>
            <a:off x="8337063" y="1543044"/>
            <a:ext cx="2911782" cy="438075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6005446-48AB-477C-AC77-62BC4D638D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5" t="22827" r="55457" b="44647"/>
          <a:stretch/>
        </p:blipFill>
        <p:spPr>
          <a:xfrm>
            <a:off x="5037604" y="1543044"/>
            <a:ext cx="2702172" cy="242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8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DF7FED-1965-4CB4-8DB3-A992D870E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0618" y="2518912"/>
            <a:ext cx="720959" cy="12076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8F6F85-1A8F-4C61-839E-D49E6C5D42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784" y="1537232"/>
            <a:ext cx="11010900" cy="366851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F3D6F61-7C5B-4223-AA67-D940E0A653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06D227-CF6F-4AFA-B7DA-76BC5E772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t="16599" r="6994"/>
          <a:stretch/>
        </p:blipFill>
        <p:spPr>
          <a:xfrm rot="5400000">
            <a:off x="6288549" y="1608141"/>
            <a:ext cx="4170890" cy="34167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8FEEA5-491F-47EB-98E3-136C3EDE3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r="34486" b="11437"/>
          <a:stretch/>
        </p:blipFill>
        <p:spPr>
          <a:xfrm rot="5400000">
            <a:off x="1462739" y="1226178"/>
            <a:ext cx="4178571" cy="4188324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737B587E-DEFF-416A-8C47-0236AB1C578D}"/>
              </a:ext>
            </a:extLst>
          </p:cNvPr>
          <p:cNvSpPr/>
          <p:nvPr/>
        </p:nvSpPr>
        <p:spPr>
          <a:xfrm>
            <a:off x="8091577" y="2859299"/>
            <a:ext cx="1372982" cy="9794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618AA462-7B0C-4DD3-B1FF-3BB4D0F11EC7}"/>
              </a:ext>
            </a:extLst>
          </p:cNvPr>
          <p:cNvSpPr/>
          <p:nvPr/>
        </p:nvSpPr>
        <p:spPr>
          <a:xfrm>
            <a:off x="3492606" y="2402099"/>
            <a:ext cx="1182255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804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DFE6C-EA32-40F4-B880-F9DF6CB63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10539"/>
            <a:ext cx="11623040" cy="754381"/>
          </a:xfrm>
        </p:spPr>
        <p:txBody>
          <a:bodyPr/>
          <a:lstStyle/>
          <a:p>
            <a:r>
              <a:rPr lang="cs-CZ" dirty="0"/>
              <a:t>Načítání hromady krásných nových nástrojů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627A36A-E289-4AAB-8C35-CC44316DD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CCFCA5D-C4A8-4D16-A308-A466F515A0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A529C7F-091D-4421-AB33-E7A4DA5602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/>
          <a:stretch/>
        </p:blipFill>
        <p:spPr>
          <a:xfrm>
            <a:off x="1371009" y="1264920"/>
            <a:ext cx="9212900" cy="470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82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AA1AF3-E136-4192-B682-B3E530D86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10539"/>
            <a:ext cx="11050385" cy="754381"/>
          </a:xfrm>
        </p:spPr>
        <p:txBody>
          <a:bodyPr/>
          <a:lstStyle/>
          <a:p>
            <a:r>
              <a:rPr lang="cs-CZ" dirty="0"/>
              <a:t>Chvílemi jsme se ztráceli v záplavě kontejnerů a krabic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637E204-FDCD-4E52-8076-E89C72532B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CCEE2D8-4F90-4793-AAE5-1ECEB9FB4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E590BD-D82B-49E8-81C8-3DC0EF2C8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4" y="1297630"/>
            <a:ext cx="2660072" cy="47269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0B568F5-2A19-402F-975D-7BD2FDEDC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7"/>
          <a:stretch/>
        </p:blipFill>
        <p:spPr>
          <a:xfrm>
            <a:off x="3906982" y="1271343"/>
            <a:ext cx="7453745" cy="47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12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AA459E70-D75E-47B6-B1EB-7EBEB9865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6261">
            <a:off x="6068703" y="221672"/>
            <a:ext cx="3796694" cy="253076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34CD785-B2CE-4C1F-BDF7-B151A8059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r="8922"/>
          <a:stretch/>
        </p:blipFill>
        <p:spPr>
          <a:xfrm rot="18109040">
            <a:off x="2733964" y="3606899"/>
            <a:ext cx="2937164" cy="278476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A63E5CE-56DD-4A2E-9452-360FCFF56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10539"/>
            <a:ext cx="5379258" cy="754381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A750F4F-8F54-4FE9-9F78-01B07C7B5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54DA6FC-A47F-4471-A0A4-BEE0D7E1DF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6D1148-6A3D-4C89-8DD8-8C5125C45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26"/>
            <a:ext cx="5895961" cy="393007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E1A59D4-4902-405A-9B89-403FFB18D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57" y="2684041"/>
            <a:ext cx="6261843" cy="41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07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38438-85AB-48A3-BF13-DD55483128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CS – péče o nástroje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CE96008-56AB-4D9E-A4FF-92EAB46DE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Očištění nástrojů alkoholovými ubrousky.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979159D-F9FE-45DF-8663-5D554CEF95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8DD8F2-C12F-4508-ABF9-433190621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6" y="1264920"/>
            <a:ext cx="2681449" cy="47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07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0AA327-C0EC-4BB2-A2CB-B5F50C244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501303"/>
            <a:ext cx="11198167" cy="754381"/>
          </a:xfrm>
        </p:spPr>
        <p:txBody>
          <a:bodyPr/>
          <a:lstStyle/>
          <a:p>
            <a:r>
              <a:rPr lang="cs-CZ" dirty="0"/>
              <a:t>CS – péče o nástroje - pasivace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EA1C9E3-029F-4F8E-82E1-08E1425889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Primární </a:t>
            </a:r>
            <a:r>
              <a:rPr lang="cs-CZ" dirty="0" err="1">
                <a:solidFill>
                  <a:schemeClr val="tx1"/>
                </a:solidFill>
              </a:rPr>
              <a:t>předmytí</a:t>
            </a:r>
            <a:r>
              <a:rPr lang="cs-CZ" dirty="0">
                <a:solidFill>
                  <a:schemeClr val="tx1"/>
                </a:solidFill>
              </a:rPr>
              <a:t> nových nástrojů. </a:t>
            </a: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819A2E6-D254-44D9-B3B9-BF98BABF50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208C5ED-FEE0-4266-B826-AF4C1F53B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3"/>
          <a:stretch/>
        </p:blipFill>
        <p:spPr>
          <a:xfrm>
            <a:off x="1140057" y="2229361"/>
            <a:ext cx="2219909" cy="36685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13CC66B-7ACB-4FF3-A165-05D645BCD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0" b="2761"/>
          <a:stretch/>
        </p:blipFill>
        <p:spPr>
          <a:xfrm>
            <a:off x="7842305" y="2229360"/>
            <a:ext cx="2606614" cy="366851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95AD3F7-5B7E-4EB3-A5AA-7C0953EB2A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2151" r="10973" b="10085"/>
          <a:stretch/>
        </p:blipFill>
        <p:spPr>
          <a:xfrm>
            <a:off x="3805036" y="2229361"/>
            <a:ext cx="3229001" cy="165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8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B29EF-74BE-46EF-909E-AC879D48D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510539"/>
            <a:ext cx="11025446" cy="754381"/>
          </a:xfrm>
        </p:spPr>
        <p:txBody>
          <a:bodyPr/>
          <a:lstStyle/>
          <a:p>
            <a:r>
              <a:rPr lang="cs-CZ" dirty="0"/>
              <a:t>CS - péče o nástroje – sušení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0390241-3FE2-4E9E-8FDE-C1472C711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42FDAC1-B494-434E-B65A-3581F0C5A5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0C8A61-E02E-45DC-B968-FE7028B0EC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1" b="12475"/>
          <a:stretch/>
        </p:blipFill>
        <p:spPr>
          <a:xfrm>
            <a:off x="3125559" y="1293090"/>
            <a:ext cx="8419896" cy="35282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D1172C2-A843-4B85-B865-8BA055927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8" y="3640347"/>
            <a:ext cx="5544944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5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BBD6F-8FE9-4B4D-B5F9-3C468FD52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510539"/>
            <a:ext cx="11484495" cy="754381"/>
          </a:xfrm>
        </p:spPr>
        <p:txBody>
          <a:bodyPr/>
          <a:lstStyle/>
          <a:p>
            <a:r>
              <a:rPr lang="cs-CZ" dirty="0"/>
              <a:t>1. tým - Eva a Lukáš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FBA551A-EF36-41DD-8F34-C8BCC9F5CD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C235E36-6ACC-4E14-8921-F94639196D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433014-A317-4311-B1BE-C565E79BC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46" y="1246909"/>
            <a:ext cx="8452719" cy="47567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E274423-26F5-4CAC-B618-A4D80DCBA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9" y="1237672"/>
            <a:ext cx="2697616" cy="47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041540-85E4-4758-A893-F32B9E331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4" y="1644969"/>
            <a:ext cx="9213012" cy="167735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…aneb </a:t>
            </a:r>
            <a:br>
              <a:rPr lang="cs-CZ" dirty="0"/>
            </a:br>
            <a:r>
              <a:rPr lang="cs-CZ" dirty="0"/>
              <a:t>jak jsme to všechno zvládli,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D0E4688-D359-47A5-AE01-88C81A16B3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9446" y="4156781"/>
            <a:ext cx="5691188" cy="899161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87E4C3-3D79-405D-AFC9-DAE3DDEA70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9446" y="4389121"/>
            <a:ext cx="5691188" cy="45719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984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3E8C9D-170D-43A6-BF2C-801F4DFCB0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2. tým - Janka a Pavlína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DB8F7C8-74F9-4FBE-96A9-7A9D948AE8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07B97DD-9E0A-4B2E-B552-791D099B43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6B19E5-6E1F-43B2-B29C-2566A3EAD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r="2855"/>
          <a:stretch/>
        </p:blipFill>
        <p:spPr>
          <a:xfrm>
            <a:off x="2124363" y="1302326"/>
            <a:ext cx="7342910" cy="45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97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51026E3-3918-4560-A7F3-BDEE54223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15364"/>
          <a:stretch/>
        </p:blipFill>
        <p:spPr>
          <a:xfrm>
            <a:off x="6262776" y="1469011"/>
            <a:ext cx="5102629" cy="42678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5C2BCEF-2941-47A4-9F38-5A34AB5AC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" t="1590" r="20857" b="-1590"/>
          <a:stretch/>
        </p:blipFill>
        <p:spPr>
          <a:xfrm>
            <a:off x="707365" y="1466489"/>
            <a:ext cx="4813541" cy="434056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BBEB5AA-0A60-4127-8714-E3461F638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996" y="501303"/>
            <a:ext cx="11186160" cy="754381"/>
          </a:xfrm>
        </p:spPr>
        <p:txBody>
          <a:bodyPr/>
          <a:lstStyle/>
          <a:p>
            <a:r>
              <a:rPr lang="cs-CZ" dirty="0"/>
              <a:t>Děkujeme Cyrilovu pekařství, firmě B. Braun a OZT za 4 kg navíc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FF4EA7D-A030-48B2-8D4B-3FF4795324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112" y="2674188"/>
            <a:ext cx="10861807" cy="258697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2DBEA19-886D-4B08-8F0F-774980CE11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0F39A6D-BE5E-482F-9817-3691028D2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" b="-350"/>
          <a:stretch/>
        </p:blipFill>
        <p:spPr>
          <a:xfrm>
            <a:off x="4617222" y="2889849"/>
            <a:ext cx="2701707" cy="38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57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B254FAD-69AB-4C0E-8E64-34E75FE66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8" y="0"/>
            <a:ext cx="11179927" cy="62914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AA3F878-57E3-4C42-AEC4-EEE46104A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184727"/>
            <a:ext cx="11186160" cy="674255"/>
          </a:xfrm>
        </p:spPr>
        <p:txBody>
          <a:bodyPr/>
          <a:lstStyle/>
          <a:p>
            <a:r>
              <a:rPr lang="cs-CZ" dirty="0">
                <a:sym typeface="Wingdings" panose="05000000000000000000" pitchFamily="2" charset="2"/>
              </a:rPr>
              <a:t>Předávání zkušeností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12D9115-40C8-41FD-B4D0-F4FA1260E7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74A5A67-F1F2-42C6-AAC4-52FBD31EBA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670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E5BC8A-54FC-482B-AE6A-B7253FA6C7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HOTOVO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4A06CFD-2273-4A04-B779-C1ED623B43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EEE68F1-8000-4561-B83D-EF806B5AD7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0DBE91-8F47-4DBA-9D0F-7E01368D5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6"/>
          <a:stretch/>
        </p:blipFill>
        <p:spPr>
          <a:xfrm>
            <a:off x="840508" y="1287540"/>
            <a:ext cx="9898727" cy="4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79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9BA156-B76B-40AF-A765-27DE7BEAD8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EB4A86F-7765-40A3-A81A-8DF79DF650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86A960C-64F6-4B87-B314-8B4A45F7A3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BAEFCD-5408-4211-B9A9-D708A9DA1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697">
            <a:off x="-1038651" y="-450425"/>
            <a:ext cx="13999786" cy="78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4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39E928-A3E8-455E-9C16-05C6CD264D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…ale to jsme si jen mysleli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F134ECF-008D-404C-B7B0-9B9949F561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8A8FAE2-FBB6-42A5-85E1-F35F17DBF3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CD1327-C669-40CF-A336-E126C87AB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3"/>
          <a:stretch/>
        </p:blipFill>
        <p:spPr>
          <a:xfrm>
            <a:off x="1820959" y="1288053"/>
            <a:ext cx="7788867" cy="469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29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C78F8-C408-40DB-B0BF-A0E89B1C7F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Předání instrumentária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9591DB0-7716-4C18-9A9C-2A9EEF0DDF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Kontejnery jsme předávali na COS dle jednotlivých odborností.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Následovalo seznámení s instrumentáriem na COS a finální seskládání kontejnerů se síty a nástroji.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915B66B-F962-4C7E-B609-DC97C31089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870809-6046-4351-BAE7-5C747C229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540"/>
          <a:stretch/>
        </p:blipFill>
        <p:spPr>
          <a:xfrm>
            <a:off x="640080" y="2398144"/>
            <a:ext cx="1611414" cy="23759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089D92-2CEA-4105-B5D5-00834A729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300"/>
          <a:stretch/>
        </p:blipFill>
        <p:spPr>
          <a:xfrm>
            <a:off x="2350554" y="2402828"/>
            <a:ext cx="2066171" cy="20481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B7D3CC-E768-4C5A-8FC6-15FDE778A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775"/>
          <a:stretch/>
        </p:blipFill>
        <p:spPr>
          <a:xfrm>
            <a:off x="4515785" y="2398144"/>
            <a:ext cx="2105319" cy="15337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6D19433-D1D1-4F0A-8C1F-483CC16BD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016" y="2398144"/>
            <a:ext cx="2105319" cy="218152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547F358-1F13-4845-A1F5-8EC5A1DCB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5395" y="2398144"/>
            <a:ext cx="1705213" cy="1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03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59425E6-3D9D-47BC-82C8-CCF25DC77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" t="1566" r="927" b="1274"/>
          <a:stretch/>
        </p:blipFill>
        <p:spPr>
          <a:xfrm>
            <a:off x="4925682" y="1397067"/>
            <a:ext cx="6556077" cy="34047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6C67273-4590-480C-A8A7-98697EA0E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01913"/>
            <a:ext cx="11186160" cy="754381"/>
          </a:xfrm>
        </p:spPr>
        <p:txBody>
          <a:bodyPr/>
          <a:lstStyle/>
          <a:p>
            <a:r>
              <a:rPr lang="cs-CZ" dirty="0"/>
              <a:t>Finální evidence v majetku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725DB29-6A6C-47D8-9459-9A269266A2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sym typeface="Wingdings" panose="05000000000000000000" pitchFamily="2" charset="2"/>
              </a:rPr>
              <a:t>Tvorba PDF + fotek.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sym typeface="Wingdings" panose="05000000000000000000" pitchFamily="2" charset="2"/>
              </a:rPr>
              <a:t>Nastavení pořadí nástrojů ve 3. sloupci ve správě kontejnerů.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cs-CZ" dirty="0">
                <a:solidFill>
                  <a:schemeClr val="tx1"/>
                </a:solidFill>
                <a:sym typeface="Wingdings" panose="05000000000000000000" pitchFamily="2" charset="2"/>
              </a:rPr>
              <a:t>                         </a:t>
            </a: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A0C1895-9304-4ABB-A25F-A5B40A2528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5FFE5D5-0C1E-4C73-AB18-1519A7FB8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186"/>
          <a:stretch/>
        </p:blipFill>
        <p:spPr>
          <a:xfrm>
            <a:off x="1368040" y="3511202"/>
            <a:ext cx="4324709" cy="213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48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44619B-CD35-444A-87D7-84ECA5600D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Poučení z chyb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0F90BD2-CD09-4D32-A307-2B9552457F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20" y="1592650"/>
            <a:ext cx="7136489" cy="366851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</a:rPr>
              <a:t>Nespěchejte</a:t>
            </a:r>
            <a:r>
              <a:rPr lang="cs-CZ" dirty="0">
                <a:solidFill>
                  <a:schemeClr val="tx1"/>
                </a:solidFill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Pasivaci nechejte na firmě.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Správně nastavte čtečky – </a:t>
            </a:r>
            <a:r>
              <a:rPr lang="cs-CZ" b="1" dirty="0">
                <a:solidFill>
                  <a:schemeClr val="tx1"/>
                </a:solidFill>
              </a:rPr>
              <a:t>všechny</a:t>
            </a:r>
            <a:r>
              <a:rPr lang="cs-CZ" dirty="0">
                <a:solidFill>
                  <a:schemeClr val="tx1"/>
                </a:solidFill>
              </a:rPr>
              <a:t> – puky i ruční čtečky.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Nepřiřazujte nástroje hned ke kontejnerům.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Nezapomeňte zaškolit operační sály.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37A678-CC4D-4A35-812B-9B53BE27C4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image033">
            <a:extLst>
              <a:ext uri="{FF2B5EF4-FFF2-40B4-BE49-F238E27FC236}">
                <a16:creationId xmlns:a16="http://schemas.microsoft.com/office/drawing/2014/main" id="{5F5098FC-91A3-46AB-A96E-D6E8F308C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t="1552" b="6118"/>
          <a:stretch/>
        </p:blipFill>
        <p:spPr bwMode="auto">
          <a:xfrm>
            <a:off x="6172344" y="1356998"/>
            <a:ext cx="5379576" cy="454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9E20EB20-D69C-4FDF-BF81-386AD7054266}"/>
              </a:ext>
            </a:extLst>
          </p:cNvPr>
          <p:cNvSpPr/>
          <p:nvPr/>
        </p:nvSpPr>
        <p:spPr>
          <a:xfrm>
            <a:off x="8229600" y="2461764"/>
            <a:ext cx="391060" cy="288418"/>
          </a:xfrm>
          <a:prstGeom prst="ellipse">
            <a:avLst/>
          </a:prstGeom>
          <a:noFill/>
          <a:ln>
            <a:solidFill>
              <a:srgbClr val="E402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A6BABA10-6EC0-4D68-988E-B8F590FA99C2}"/>
              </a:ext>
            </a:extLst>
          </p:cNvPr>
          <p:cNvSpPr/>
          <p:nvPr/>
        </p:nvSpPr>
        <p:spPr>
          <a:xfrm>
            <a:off x="7917602" y="4972750"/>
            <a:ext cx="468705" cy="288418"/>
          </a:xfrm>
          <a:prstGeom prst="ellipse">
            <a:avLst/>
          </a:prstGeom>
          <a:noFill/>
          <a:ln>
            <a:solidFill>
              <a:srgbClr val="E402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764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709424-7467-4D9A-B0F4-C48AAD45EB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Kazuistika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A3D9CC-29D8-457A-A977-C4AD98CB2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20" y="1863306"/>
            <a:ext cx="11010900" cy="403457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Na CS byl dodán jeden z nových kontejnerů - CKP TRC-1.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Nastavili jsme správné pořadí nástrojů, vytvořili PDF a vyfotili.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Bohužel zde bylo přidáno jednou tolik nástrojů. Některé byly zaevidovány v majetku, jiné zase ne.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Nástroje byly vybalené z originálu, takže jsme vůbec nepoznali, zda prošly prvním ošetřením.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Po vytvoření žádanky jsme zařadili kontejner s nástroji do procesu.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Při </a:t>
            </a:r>
            <a:r>
              <a:rPr lang="cs-CZ" dirty="0" err="1">
                <a:solidFill>
                  <a:schemeClr val="tx1"/>
                </a:solidFill>
              </a:rPr>
              <a:t>setování</a:t>
            </a:r>
            <a:r>
              <a:rPr lang="cs-CZ" dirty="0">
                <a:solidFill>
                  <a:schemeClr val="tx1"/>
                </a:solidFill>
              </a:rPr>
              <a:t> jsme zjistili, že síto, vana i víko patří do jiného kontejneru – Kostní síto TRC-3.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Tak jsme chtěli z COS poslat správný kontejner, abychom vše opravili.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Kontejner však nebyl nalezen. </a:t>
            </a:r>
          </a:p>
          <a:p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46DCF1C-1536-4791-B646-58782B3395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1020" y="5693434"/>
            <a:ext cx="11010900" cy="204446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3548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BC6B1-A9E1-419A-9972-9CD9A44D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43" y="1644969"/>
            <a:ext cx="10506972" cy="167735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když se na sále rozhodnou</a:t>
            </a:r>
            <a:br>
              <a:rPr lang="cs-CZ" dirty="0"/>
            </a:br>
            <a:r>
              <a:rPr lang="cs-CZ" dirty="0"/>
              <a:t> pro nové nástroje..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A8B4527-1FDB-4D65-ABB7-EC35F6848F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flipV="1">
            <a:off x="3189446" y="5270736"/>
            <a:ext cx="5691188" cy="86266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1AB7E18-220A-45CD-BEB4-23A12EAD03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9446" y="5443266"/>
            <a:ext cx="5691188" cy="8626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5083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AE17A-682E-40D7-8BF6-7EF9A307B2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Kazuistika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0DDBF98-2BA5-4377-8C7E-4AFDCAF65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Po konzultaci se sálem nám bylo řečeno, že si zrušili 2 nové kontejnery - Kostní síto TRC-3,4, které jsme před 14 dny nastavovali na hotovo. Zbytečně.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I odstranění a přesunutí nástrojů a sít z původního kontejneru není vůbec jednoduché.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Takže pokus omyl, trošku jsme se zapotili.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Někdy máme pocit, že si nikdo neváží naší práce.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0F34849-CA48-4D34-890D-D94F322C9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393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B77D9-BF1F-42D5-8887-E0E66DC300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Závěr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F101C2A-CB21-47EC-8486-D9CE8524D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Měli jsme strach, že nám personál bude odcházet z důvodu prodloužení doby </a:t>
            </a:r>
            <a:r>
              <a:rPr lang="cs-CZ" dirty="0" err="1">
                <a:solidFill>
                  <a:schemeClr val="tx1"/>
                </a:solidFill>
              </a:rPr>
              <a:t>setování</a:t>
            </a:r>
            <a:r>
              <a:rPr lang="cs-CZ" dirty="0">
                <a:solidFill>
                  <a:schemeClr val="tx1"/>
                </a:solidFill>
              </a:rPr>
              <a:t> a „pípání“ jako v </a:t>
            </a:r>
            <a:r>
              <a:rPr lang="cs-CZ" dirty="0" err="1">
                <a:solidFill>
                  <a:schemeClr val="tx1"/>
                </a:solidFill>
              </a:rPr>
              <a:t>supermaketu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Naopak nám to usnadnilo práci.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Rychlejší zaškolení u nových zaměstnanců.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Poděkování představenstvu KNTB, a.s. za vybavení CS a součinnost.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F1D75E4-D2C2-40CC-96E8-58F54977B6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341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85244-3974-4CFF-8705-7C2750D4F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Děkujeme za pozornost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18396EF-60F6-49F8-9314-D25611626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32528" y="3452915"/>
            <a:ext cx="8491801" cy="14321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78DE4CC-0172-4775-84E5-1755D4323E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Ježek Podzim Režim Spánku Podzimní - Obrázek zdarma na Pixabay - Pixabay">
            <a:extLst>
              <a:ext uri="{FF2B5EF4-FFF2-40B4-BE49-F238E27FC236}">
                <a16:creationId xmlns:a16="http://schemas.microsoft.com/office/drawing/2014/main" id="{C6089A87-2809-4663-B572-E5D87F8E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12" y="1264920"/>
            <a:ext cx="4767389" cy="476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02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8DDC1-0566-4DD6-A08A-C8DAD06525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41B9B35-FA6C-445A-9A13-EEE303C501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Pořízení nového instrumentária.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Příprava Centrální sterilizace.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Předání a převzetí instrumentária.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Péče o nástroje.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Předání zaevidovaného a ošetřeného instrumentária na COS.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Poučení z chyb.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Kazuistika.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Závěr. 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A2AB3F0-0615-49F7-8C8C-82B03E8762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075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BC965-3D39-43F6-A1F4-92967122D9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Pořízení nového instrumentária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4676C2E-9161-4058-9C9C-56D6F50404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Analýza nástrojů na COS.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Instrumentárium pro Centrální operační sály.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Spolupráce obchodního oddělení a oddělení zdravotechniky.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REACT-EU.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Výzva IROP č. 98.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Soutěžil se dodavatel.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Personál z COS byl v </a:t>
            </a:r>
            <a:r>
              <a:rPr lang="cs-CZ" dirty="0" err="1">
                <a:solidFill>
                  <a:schemeClr val="tx1"/>
                </a:solidFill>
              </a:rPr>
              <a:t>showroomu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100 kontejnerů.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5000 jednotlivých nástrojů.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53E0419-F7DC-4579-A8C9-49152426D6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13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59969-6D22-4081-A61B-ECC1A029D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10539"/>
            <a:ext cx="11186160" cy="754381"/>
          </a:xfrm>
        </p:spPr>
        <p:txBody>
          <a:bodyPr/>
          <a:lstStyle/>
          <a:p>
            <a:r>
              <a:rPr lang="cs-CZ" dirty="0"/>
              <a:t>Příprava Centrální sterilizace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E9F079D-5A91-433A-A8B0-9A72A878E5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Nákup čteček  - „puky“ a ,,obojetné čtečky“.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Pořízení nové myčky.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Nastavení staré myčky.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Navýšení kapacity výroby DEMI vody.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Zaškolení personálu.</a:t>
            </a: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18BEB86-1DC0-424D-95BB-FB3FE08445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97FEEC-A58B-4BB1-9AA1-D738779E3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3" b="14345"/>
          <a:stretch/>
        </p:blipFill>
        <p:spPr>
          <a:xfrm>
            <a:off x="7246189" y="507520"/>
            <a:ext cx="4305731" cy="55917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A7B0D9-2FCA-4B81-A214-376063490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08" y="3562197"/>
            <a:ext cx="4150517" cy="233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10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8A867-7EB2-4D1D-8223-F5E9FA29FC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Předání a převzetí instrumentária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1B93110-EFD9-48F6-9CE7-81BFF6B378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Listopad 2023.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Ve skladu OZT převzetí instrumentária od firmy.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Rozdělení nástrojů do kontejnerů a rozdělení solitérních nástrojů na NS.</a:t>
            </a:r>
          </a:p>
          <a:p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DDCE8F1-1A36-4748-8B82-7E490D0E87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1020" y="5698836"/>
            <a:ext cx="11010900" cy="1990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1FF31C-C39B-432B-A44C-1C119D37C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94" r="7849"/>
          <a:stretch/>
        </p:blipFill>
        <p:spPr>
          <a:xfrm>
            <a:off x="2116661" y="3084478"/>
            <a:ext cx="3979339" cy="23955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45451C2-04E5-469A-B469-9E4577ACD4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" t="13738" r="539" b="-5657"/>
          <a:stretch/>
        </p:blipFill>
        <p:spPr>
          <a:xfrm>
            <a:off x="7694793" y="1393606"/>
            <a:ext cx="3857127" cy="47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0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1EB72-61B4-4187-B82F-7EC07FBFE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1636" y="510539"/>
            <a:ext cx="3417455" cy="754381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FFB85F1-A87A-4893-8D01-A9350979C8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A971FC4-3996-470C-BB50-7B044C1E0E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12C0DD-46C5-4735-BBAD-04C73576F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/>
          <a:stretch/>
        </p:blipFill>
        <p:spPr>
          <a:xfrm>
            <a:off x="1104324" y="110836"/>
            <a:ext cx="5143500" cy="58974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DC3C7DE-420E-479D-A66E-69F87E982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95" y="92364"/>
            <a:ext cx="4426527" cy="59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61E49-D922-48A3-BDAA-B757CED46D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Centrální sterilizace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A4D4F56-730C-4278-AACD-AC5805C004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Převoz instrumentária ze skladu OZT na Centrální sterilizaci.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Práce v programu </a:t>
            </a:r>
            <a:r>
              <a:rPr lang="cs-CZ" dirty="0" err="1">
                <a:solidFill>
                  <a:schemeClr val="tx1"/>
                </a:solidFill>
              </a:rPr>
              <a:t>Doctis-Sophis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Založení produktů do katalogu, měření, focení, nastavení kalkulací, apod.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Zavedení nových kontejnerů do majetku.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Přiřazení nástrojů do kontejnerů.</a:t>
            </a: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EA5B38B-D253-486E-AC0F-DFF2BA2A27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93295E-34EF-4C9A-AED4-6CFEDB2C9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/>
          <a:stretch/>
        </p:blipFill>
        <p:spPr>
          <a:xfrm>
            <a:off x="6960400" y="2936865"/>
            <a:ext cx="4591520" cy="306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992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E30030"/>
        </a:solidFill>
      </a:spPr>
      <a:bodyPr lIns="108000" tIns="108000" rIns="36000" anchor="t" anchorCtr="0"/>
      <a:lstStyle>
        <a:defPPr algn="l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8663</TotalTime>
  <Words>607</Words>
  <Application>Microsoft Office PowerPoint</Application>
  <PresentationFormat>Širokoúhlá obrazovka</PresentationFormat>
  <Paragraphs>101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Wingdings</vt:lpstr>
      <vt:lpstr>Motiv Office</vt:lpstr>
      <vt:lpstr>Nové instrumentárium       a  MDR  </vt:lpstr>
      <vt:lpstr>…aneb  jak jsme to všechno zvládli, </vt:lpstr>
      <vt:lpstr>když se na sále rozhodnou  pro nové nástroje..  </vt:lpstr>
      <vt:lpstr>Obsah</vt:lpstr>
      <vt:lpstr>Pořízení nového instrumentária</vt:lpstr>
      <vt:lpstr>Příprava Centrální sterilizace</vt:lpstr>
      <vt:lpstr>Předání a převzetí instrumentária</vt:lpstr>
      <vt:lpstr>Prezentace aplikace PowerPoint</vt:lpstr>
      <vt:lpstr>Centrální sterilizace</vt:lpstr>
      <vt:lpstr>Nejvěrnější přátelé</vt:lpstr>
      <vt:lpstr>Podpora firmy Sophis, perfektně fungující program</vt:lpstr>
      <vt:lpstr>Prezentace aplikace PowerPoint</vt:lpstr>
      <vt:lpstr>Načítání hromady krásných nových nástrojů</vt:lpstr>
      <vt:lpstr>Chvílemi jsme se ztráceli v záplavě kontejnerů a krabic </vt:lpstr>
      <vt:lpstr>Prezentace aplikace PowerPoint</vt:lpstr>
      <vt:lpstr>CS – péče o nástroje</vt:lpstr>
      <vt:lpstr>CS – péče o nástroje - pasivace</vt:lpstr>
      <vt:lpstr>CS - péče o nástroje – sušení</vt:lpstr>
      <vt:lpstr>1. tým - Eva a Lukáš</vt:lpstr>
      <vt:lpstr>2. tým - Janka a Pavlína</vt:lpstr>
      <vt:lpstr>Děkujeme Cyrilovu pekařství, firmě B. Braun a OZT za 4 kg navíc</vt:lpstr>
      <vt:lpstr>Předávání zkušeností</vt:lpstr>
      <vt:lpstr>HOTOVO </vt:lpstr>
      <vt:lpstr>Prezentace aplikace PowerPoint</vt:lpstr>
      <vt:lpstr>…ale to jsme si jen mysleli</vt:lpstr>
      <vt:lpstr>Předání instrumentária</vt:lpstr>
      <vt:lpstr>Finální evidence v majetku</vt:lpstr>
      <vt:lpstr>Poučení z chyb</vt:lpstr>
      <vt:lpstr>Kazuistika</vt:lpstr>
      <vt:lpstr>Kazuistika</vt:lpstr>
      <vt:lpstr>Závěr 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Švarc Vít</dc:creator>
  <cp:lastModifiedBy>Sedláčková Eva</cp:lastModifiedBy>
  <cp:revision>110</cp:revision>
  <dcterms:created xsi:type="dcterms:W3CDTF">2022-08-17T08:10:58Z</dcterms:created>
  <dcterms:modified xsi:type="dcterms:W3CDTF">2024-09-26T07:44:58Z</dcterms:modified>
</cp:coreProperties>
</file>